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9"/>
  </p:notesMasterIdLst>
  <p:sldIdLst>
    <p:sldId id="256" r:id="rId2"/>
    <p:sldId id="279" r:id="rId3"/>
    <p:sldId id="280" r:id="rId4"/>
    <p:sldId id="276" r:id="rId5"/>
    <p:sldId id="274" r:id="rId6"/>
    <p:sldId id="275" r:id="rId7"/>
    <p:sldId id="277" r:id="rId8"/>
    <p:sldId id="278" r:id="rId9"/>
    <p:sldId id="265" r:id="rId10"/>
    <p:sldId id="266" r:id="rId11"/>
    <p:sldId id="262" r:id="rId12"/>
    <p:sldId id="264" r:id="rId13"/>
    <p:sldId id="281" r:id="rId14"/>
    <p:sldId id="282" r:id="rId15"/>
    <p:sldId id="263" r:id="rId16"/>
    <p:sldId id="257" r:id="rId17"/>
    <p:sldId id="258" r:id="rId18"/>
    <p:sldId id="259" r:id="rId19"/>
    <p:sldId id="260" r:id="rId20"/>
    <p:sldId id="261" r:id="rId21"/>
    <p:sldId id="269" r:id="rId22"/>
    <p:sldId id="267" r:id="rId23"/>
    <p:sldId id="268" r:id="rId24"/>
    <p:sldId id="270" r:id="rId25"/>
    <p:sldId id="272" r:id="rId26"/>
    <p:sldId id="271"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7"/>
    <p:restoredTop sz="94595"/>
  </p:normalViewPr>
  <p:slideViewPr>
    <p:cSldViewPr snapToGrid="0" snapToObjects="1">
      <p:cViewPr>
        <p:scale>
          <a:sx n="100" d="100"/>
          <a:sy n="100" d="100"/>
        </p:scale>
        <p:origin x="140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2661B-E18C-7E49-8592-13F9DEF90DDF}" type="datetimeFigureOut">
              <a:rPr lang="en-US" smtClean="0"/>
              <a:t>3/15/18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24F91-7C15-494C-A38D-0CFE0BF3F35F}" type="slidenum">
              <a:rPr lang="en-US" smtClean="0"/>
              <a:t>‹#›</a:t>
            </a:fld>
            <a:endParaRPr lang="en-US"/>
          </a:p>
        </p:txBody>
      </p:sp>
    </p:spTree>
    <p:extLst>
      <p:ext uri="{BB962C8B-B14F-4D97-AF65-F5344CB8AC3E}">
        <p14:creationId xmlns:p14="http://schemas.microsoft.com/office/powerpoint/2010/main" val="486892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524F91-7C15-494C-A38D-0CFE0BF3F35F}" type="slidenum">
              <a:rPr lang="en-US" smtClean="0"/>
              <a:t>1</a:t>
            </a:fld>
            <a:endParaRPr lang="en-US"/>
          </a:p>
        </p:txBody>
      </p:sp>
    </p:spTree>
    <p:extLst>
      <p:ext uri="{BB962C8B-B14F-4D97-AF65-F5344CB8AC3E}">
        <p14:creationId xmlns:p14="http://schemas.microsoft.com/office/powerpoint/2010/main" val="153887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24F91-7C15-494C-A38D-0CFE0BF3F35F}" type="slidenum">
              <a:rPr lang="en-US" smtClean="0"/>
              <a:t>19</a:t>
            </a:fld>
            <a:endParaRPr lang="en-US"/>
          </a:p>
        </p:txBody>
      </p:sp>
    </p:spTree>
    <p:extLst>
      <p:ext uri="{BB962C8B-B14F-4D97-AF65-F5344CB8AC3E}">
        <p14:creationId xmlns:p14="http://schemas.microsoft.com/office/powerpoint/2010/main" val="79002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E053D6-F2CD-0E4A-A9A9-0D2DBDF6BFD8}" type="datetime1">
              <a:rPr lang="en-US" smtClean="0"/>
              <a:t>3/15/18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smtClean="0"/>
              <a:t>Youniforge Consulting Group - Sunil Khandwala</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0EFEFF-18F9-004E-B420-340B76B609FF}" type="datetime1">
              <a:rPr lang="en-US" smtClean="0"/>
              <a:t>3/15/18</a:t>
            </a:fld>
            <a:endParaRPr lang="en-US" dirty="0"/>
          </a:p>
        </p:txBody>
      </p:sp>
      <p:sp>
        <p:nvSpPr>
          <p:cNvPr id="5" name="Footer Placeholder 4"/>
          <p:cNvSpPr>
            <a:spLocks noGrp="1"/>
          </p:cNvSpPr>
          <p:nvPr>
            <p:ph type="ftr" sz="quarter" idx="11"/>
          </p:nvPr>
        </p:nvSpPr>
        <p:spPr/>
        <p:txBody>
          <a:bodyPr/>
          <a:lstStyle/>
          <a:p>
            <a:r>
              <a:rPr lang="en-US" smtClean="0"/>
              <a:t>Youniforge Consulting Group - Sunil Khandwala</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CDC25B-D0C8-9A46-B2B9-8808F614DBB4}" type="datetime1">
              <a:rPr lang="en-US" smtClean="0"/>
              <a:t>3/15/18</a:t>
            </a:fld>
            <a:endParaRPr lang="en-US" dirty="0"/>
          </a:p>
        </p:txBody>
      </p:sp>
      <p:sp>
        <p:nvSpPr>
          <p:cNvPr id="5" name="Footer Placeholder 4"/>
          <p:cNvSpPr>
            <a:spLocks noGrp="1"/>
          </p:cNvSpPr>
          <p:nvPr>
            <p:ph type="ftr" sz="quarter" idx="11"/>
          </p:nvPr>
        </p:nvSpPr>
        <p:spPr/>
        <p:txBody>
          <a:bodyPr/>
          <a:lstStyle/>
          <a:p>
            <a:r>
              <a:rPr lang="en-US" smtClean="0"/>
              <a:t>Youniforge Consulting Group - Sunil Khandwala</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4B7387-6CA3-9347-B23A-7BB0808953DB}" type="datetime1">
              <a:rPr lang="en-US" smtClean="0"/>
              <a:t>3/15/18</a:t>
            </a:fld>
            <a:endParaRPr lang="en-US" dirty="0"/>
          </a:p>
        </p:txBody>
      </p:sp>
      <p:sp>
        <p:nvSpPr>
          <p:cNvPr id="5" name="Footer Placeholder 4"/>
          <p:cNvSpPr>
            <a:spLocks noGrp="1"/>
          </p:cNvSpPr>
          <p:nvPr>
            <p:ph type="ftr" sz="quarter" idx="11"/>
          </p:nvPr>
        </p:nvSpPr>
        <p:spPr/>
        <p:txBody>
          <a:bodyPr/>
          <a:lstStyle/>
          <a:p>
            <a:r>
              <a:rPr lang="en-US" smtClean="0"/>
              <a:t>Youniforge Consulting Group - Sunil Khandwala</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FDC378-CF93-B741-9E21-7950D6249CC2}" type="datetime1">
              <a:rPr lang="en-US" smtClean="0"/>
              <a:t>3/15/18</a:t>
            </a:fld>
            <a:endParaRPr lang="en-US" dirty="0"/>
          </a:p>
        </p:txBody>
      </p:sp>
      <p:sp>
        <p:nvSpPr>
          <p:cNvPr id="5" name="Footer Placeholder 4"/>
          <p:cNvSpPr>
            <a:spLocks noGrp="1"/>
          </p:cNvSpPr>
          <p:nvPr>
            <p:ph type="ftr" sz="quarter" idx="11"/>
          </p:nvPr>
        </p:nvSpPr>
        <p:spPr/>
        <p:txBody>
          <a:bodyPr/>
          <a:lstStyle/>
          <a:p>
            <a:r>
              <a:rPr lang="en-US" smtClean="0"/>
              <a:t>Youniforge Consulting Group - Sunil Khandwala</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6A18FF-E945-134A-9A15-36DC195B638B}" type="datetime1">
              <a:rPr lang="en-US" smtClean="0"/>
              <a:t>3/15/18</a:t>
            </a:fld>
            <a:endParaRPr lang="en-US" dirty="0"/>
          </a:p>
        </p:txBody>
      </p:sp>
      <p:sp>
        <p:nvSpPr>
          <p:cNvPr id="6" name="Footer Placeholder 5"/>
          <p:cNvSpPr>
            <a:spLocks noGrp="1"/>
          </p:cNvSpPr>
          <p:nvPr>
            <p:ph type="ftr" sz="quarter" idx="11"/>
          </p:nvPr>
        </p:nvSpPr>
        <p:spPr/>
        <p:txBody>
          <a:bodyPr/>
          <a:lstStyle/>
          <a:p>
            <a:r>
              <a:rPr lang="en-US" smtClean="0"/>
              <a:t>Youniforge Consulting Group - Sunil Khandwala</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7A6AFD-15C3-A446-A57D-E3D19DEC4E8A}" type="datetime1">
              <a:rPr lang="en-US" smtClean="0"/>
              <a:t>3/15/18</a:t>
            </a:fld>
            <a:endParaRPr lang="en-US" dirty="0"/>
          </a:p>
        </p:txBody>
      </p:sp>
      <p:sp>
        <p:nvSpPr>
          <p:cNvPr id="8" name="Footer Placeholder 7"/>
          <p:cNvSpPr>
            <a:spLocks noGrp="1"/>
          </p:cNvSpPr>
          <p:nvPr>
            <p:ph type="ftr" sz="quarter" idx="11"/>
          </p:nvPr>
        </p:nvSpPr>
        <p:spPr/>
        <p:txBody>
          <a:bodyPr/>
          <a:lstStyle/>
          <a:p>
            <a:r>
              <a:rPr lang="en-US" smtClean="0"/>
              <a:t>Youniforge Consulting Group - Sunil Khandwala</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354E1-414A-3C47-B7F7-3A7F8BEEEAF2}" type="datetime1">
              <a:rPr lang="en-US" smtClean="0"/>
              <a:t>3/15/18</a:t>
            </a:fld>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B92B4-142F-C04A-BF54-210BE1635EC2}" type="datetime1">
              <a:rPr lang="en-US" smtClean="0"/>
              <a:t>3/15/18</a:t>
            </a:fld>
            <a:endParaRPr lang="en-US" dirty="0"/>
          </a:p>
        </p:txBody>
      </p:sp>
      <p:sp>
        <p:nvSpPr>
          <p:cNvPr id="3" name="Footer Placeholder 2"/>
          <p:cNvSpPr>
            <a:spLocks noGrp="1"/>
          </p:cNvSpPr>
          <p:nvPr>
            <p:ph type="ftr" sz="quarter" idx="11"/>
          </p:nvPr>
        </p:nvSpPr>
        <p:spPr/>
        <p:txBody>
          <a:bodyPr/>
          <a:lstStyle/>
          <a:p>
            <a:r>
              <a:rPr lang="en-US" smtClean="0"/>
              <a:t>Youniforge Consulting Group - Sunil Khandwala</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87B7C2-ABFA-EB4C-99C5-A6AFF6228042}" type="datetime1">
              <a:rPr lang="en-US" smtClean="0"/>
              <a:t>3/15/18</a:t>
            </a:fld>
            <a:endParaRPr lang="en-US" dirty="0"/>
          </a:p>
        </p:txBody>
      </p:sp>
      <p:sp>
        <p:nvSpPr>
          <p:cNvPr id="6" name="Footer Placeholder 5"/>
          <p:cNvSpPr>
            <a:spLocks noGrp="1"/>
          </p:cNvSpPr>
          <p:nvPr>
            <p:ph type="ftr" sz="quarter" idx="11"/>
          </p:nvPr>
        </p:nvSpPr>
        <p:spPr/>
        <p:txBody>
          <a:bodyPr/>
          <a:lstStyle/>
          <a:p>
            <a:r>
              <a:rPr lang="en-US" smtClean="0"/>
              <a:t>Youniforge Consulting Group - Sunil Khandwala</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B8D408-D633-A245-B4AC-84265F17CD68}" type="datetime1">
              <a:rPr lang="en-US" smtClean="0"/>
              <a:t>3/15/18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smtClean="0"/>
              <a:t>Youniforge Consulting Group - Sunil Khandwala</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6D71C6E-BEBE-4241-96C8-C283F626DA9F}" type="datetime1">
              <a:rPr lang="en-US" smtClean="0"/>
              <a:t>3/15/18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Youniforge Consulting Group - Sunil Khandwala</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04709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a:normAutofit/>
          </a:bodyPr>
          <a:lstStyle/>
          <a:p>
            <a:r>
              <a:rPr lang="en-US" sz="3600" dirty="0" smtClean="0"/>
              <a:t>SQL and Database Training</a:t>
            </a:r>
            <a:endParaRPr lang="en-US" dirty="0">
              <a:solidFill>
                <a:schemeClr val="accent3">
                  <a:lumMod val="40000"/>
                  <a:lumOff val="60000"/>
                </a:schemeClr>
              </a:solidFill>
              <a:latin typeface="Calisto MT" charset="0"/>
              <a:ea typeface="Calisto MT" charset="0"/>
              <a:cs typeface="Calisto MT" charset="0"/>
            </a:endParaRPr>
          </a:p>
        </p:txBody>
      </p:sp>
      <p:sp>
        <p:nvSpPr>
          <p:cNvPr id="3" name="Subtitle 2"/>
          <p:cNvSpPr>
            <a:spLocks noGrp="1"/>
          </p:cNvSpPr>
          <p:nvPr>
            <p:ph type="subTitle" idx="1"/>
          </p:nvPr>
        </p:nvSpPr>
        <p:spPr/>
        <p:txBody>
          <a:bodyPr>
            <a:normAutofit/>
          </a:bodyPr>
          <a:lstStyle/>
          <a:p>
            <a:r>
              <a:rPr lang="en-US" dirty="0" smtClean="0"/>
              <a:t>How to design a database and Write </a:t>
            </a:r>
            <a:r>
              <a:rPr lang="en-US" dirty="0" smtClean="0"/>
              <a:t>efficient queries</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206893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toolkit</a:t>
            </a:r>
            <a:endParaRPr lang="en-US" dirty="0"/>
          </a:p>
        </p:txBody>
      </p:sp>
      <p:sp>
        <p:nvSpPr>
          <p:cNvPr id="3" name="Content Placeholder 2"/>
          <p:cNvSpPr>
            <a:spLocks noGrp="1"/>
          </p:cNvSpPr>
          <p:nvPr>
            <p:ph idx="1"/>
          </p:nvPr>
        </p:nvSpPr>
        <p:spPr/>
        <p:txBody>
          <a:bodyPr>
            <a:normAutofit lnSpcReduction="10000"/>
          </a:bodyPr>
          <a:lstStyle/>
          <a:p>
            <a:r>
              <a:rPr lang="en-US" dirty="0" smtClean="0"/>
              <a:t>How to find out information about the database</a:t>
            </a:r>
          </a:p>
          <a:p>
            <a:r>
              <a:rPr lang="en-US" dirty="0" smtClean="0"/>
              <a:t>Why do we need this? </a:t>
            </a:r>
          </a:p>
          <a:p>
            <a:pPr lvl="1"/>
            <a:r>
              <a:rPr lang="en-US" dirty="0" smtClean="0"/>
              <a:t>If you can’t find a column quickly it will slow you down</a:t>
            </a:r>
          </a:p>
          <a:p>
            <a:pPr lvl="1"/>
            <a:r>
              <a:rPr lang="en-US" dirty="0" smtClean="0"/>
              <a:t>If you don</a:t>
            </a:r>
            <a:r>
              <a:rPr lang="mr-IN" dirty="0" smtClean="0"/>
              <a:t>’</a:t>
            </a:r>
            <a:r>
              <a:rPr lang="en-US" dirty="0" smtClean="0"/>
              <a:t>t know which tables you are pointed at or which tables are pointing at you, you wont know if your insert or delete operations will fail or not</a:t>
            </a:r>
          </a:p>
          <a:p>
            <a:pPr lvl="1"/>
            <a:r>
              <a:rPr lang="en-US" dirty="0" smtClean="0"/>
              <a:t>If you want to know the datatype of any given column in any given table, how would you find that without using the navigator in the left panel of SSMS</a:t>
            </a:r>
          </a:p>
          <a:p>
            <a:pPr lvl="1"/>
            <a:r>
              <a:rPr lang="en-US" dirty="0" smtClean="0"/>
              <a:t>If you want to know if the column has a description field associated with it, how would you do that</a:t>
            </a:r>
            <a:r>
              <a:rPr lang="mr-IN" dirty="0" smtClean="0"/>
              <a:t>…</a:t>
            </a:r>
            <a:r>
              <a:rPr lang="en-US" dirty="0" smtClean="0"/>
              <a:t> 2 ways.. I’ll show the harder way</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078037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out info about a table</a:t>
            </a:r>
            <a:endParaRPr lang="en-US" dirty="0"/>
          </a:p>
        </p:txBody>
      </p:sp>
      <p:sp>
        <p:nvSpPr>
          <p:cNvPr id="3" name="Content Placeholder 2"/>
          <p:cNvSpPr>
            <a:spLocks noGrp="1"/>
          </p:cNvSpPr>
          <p:nvPr>
            <p:ph idx="1"/>
          </p:nvPr>
        </p:nvSpPr>
        <p:spPr/>
        <p:txBody>
          <a:bodyPr/>
          <a:lstStyle/>
          <a:p>
            <a:r>
              <a:rPr lang="en-US" dirty="0" smtClean="0"/>
              <a:t>List Columns in </a:t>
            </a:r>
            <a:r>
              <a:rPr lang="en-US" dirty="0" smtClean="0"/>
              <a:t>this table</a:t>
            </a:r>
            <a:endParaRPr lang="en-US" dirty="0" smtClean="0"/>
          </a:p>
          <a:p>
            <a:r>
              <a:rPr lang="en-US" dirty="0" smtClean="0"/>
              <a:t>List Indexes </a:t>
            </a:r>
            <a:r>
              <a:rPr lang="en-US" dirty="0" smtClean="0"/>
              <a:t>on this table</a:t>
            </a:r>
            <a:endParaRPr lang="en-US" dirty="0" smtClean="0"/>
          </a:p>
          <a:p>
            <a:r>
              <a:rPr lang="en-US" dirty="0" smtClean="0"/>
              <a:t>List Foreign Keys in </a:t>
            </a:r>
            <a:r>
              <a:rPr lang="en-US" dirty="0" smtClean="0"/>
              <a:t>this table</a:t>
            </a:r>
            <a:endParaRPr lang="en-US" dirty="0" smtClean="0"/>
          </a:p>
          <a:p>
            <a:r>
              <a:rPr lang="en-US" dirty="0" smtClean="0"/>
              <a:t>List Foreign Keys other tables pointing </a:t>
            </a:r>
            <a:r>
              <a:rPr lang="en-US" dirty="0"/>
              <a:t>to</a:t>
            </a:r>
            <a:r>
              <a:rPr lang="en-US" dirty="0" smtClean="0"/>
              <a:t> this table</a:t>
            </a:r>
          </a:p>
          <a:p>
            <a:r>
              <a:rPr lang="en-US" dirty="0" smtClean="0"/>
              <a:t>Generating a dictionary and using it in Excel</a:t>
            </a:r>
          </a:p>
          <a:p>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399138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endParaRPr lang="en-US" dirty="0"/>
          </a:p>
        </p:txBody>
      </p:sp>
      <p:sp>
        <p:nvSpPr>
          <p:cNvPr id="3" name="Content Placeholder 2"/>
          <p:cNvSpPr>
            <a:spLocks noGrp="1"/>
          </p:cNvSpPr>
          <p:nvPr>
            <p:ph idx="1"/>
          </p:nvPr>
        </p:nvSpPr>
        <p:spPr/>
        <p:txBody>
          <a:bodyPr>
            <a:normAutofit/>
          </a:bodyPr>
          <a:lstStyle/>
          <a:p>
            <a:r>
              <a:rPr lang="en-US" dirty="0" smtClean="0"/>
              <a:t>Everyone </a:t>
            </a:r>
            <a:r>
              <a:rPr lang="en-US" dirty="0" smtClean="0"/>
              <a:t>is new to SQL</a:t>
            </a:r>
            <a:endParaRPr lang="en-US" dirty="0" smtClean="0"/>
          </a:p>
          <a:p>
            <a:pPr lvl="1"/>
            <a:r>
              <a:rPr lang="en-US" dirty="0" smtClean="0"/>
              <a:t>Inner vs outer joins</a:t>
            </a:r>
          </a:p>
          <a:p>
            <a:pPr lvl="1"/>
            <a:r>
              <a:rPr lang="en-US" dirty="0" smtClean="0"/>
              <a:t>Basic select statements</a:t>
            </a:r>
          </a:p>
          <a:p>
            <a:pPr lvl="1"/>
            <a:r>
              <a:rPr lang="en-US" dirty="0" smtClean="0"/>
              <a:t>Aggregation (sum, </a:t>
            </a:r>
            <a:r>
              <a:rPr lang="en-US" dirty="0" err="1" smtClean="0"/>
              <a:t>avg</a:t>
            </a:r>
            <a:r>
              <a:rPr lang="en-US" dirty="0" smtClean="0"/>
              <a:t> etc.,)</a:t>
            </a:r>
          </a:p>
          <a:p>
            <a:pPr lvl="1"/>
            <a:r>
              <a:rPr lang="en-US" dirty="0" smtClean="0"/>
              <a:t>Group by</a:t>
            </a:r>
          </a:p>
          <a:p>
            <a:pPr lvl="1"/>
            <a:r>
              <a:rPr lang="en-US" dirty="0" smtClean="0"/>
              <a:t>Having</a:t>
            </a:r>
          </a:p>
          <a:p>
            <a:pPr lvl="1"/>
            <a:r>
              <a:rPr lang="en-US" dirty="0" smtClean="0"/>
              <a:t>Order by</a:t>
            </a:r>
          </a:p>
          <a:p>
            <a:r>
              <a:rPr lang="en-US" dirty="0" smtClean="0"/>
              <a:t>If you </a:t>
            </a:r>
            <a:r>
              <a:rPr lang="en-US" dirty="0" smtClean="0"/>
              <a:t>know SQL, then hang tight, it will get more interesting, I promise!!</a:t>
            </a: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42899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session - beginner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53455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session - intermediate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36319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r>
              <a:rPr lang="en-US" dirty="0" smtClean="0"/>
              <a:t>Session </a:t>
            </a:r>
            <a:r>
              <a:rPr lang="mr-IN" dirty="0" smtClean="0"/>
              <a:t>–</a:t>
            </a:r>
            <a:r>
              <a:rPr lang="en-US" dirty="0" smtClean="0"/>
              <a:t> ADVANCED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Find all columns in </a:t>
            </a:r>
            <a:r>
              <a:rPr lang="en-US" dirty="0" smtClean="0"/>
              <a:t>a table</a:t>
            </a:r>
            <a:endParaRPr lang="en-US" dirty="0" smtClean="0"/>
          </a:p>
          <a:p>
            <a:r>
              <a:rPr lang="en-US" dirty="0" smtClean="0"/>
              <a:t>Find all foreign keys in </a:t>
            </a:r>
            <a:r>
              <a:rPr lang="en-US" dirty="0" smtClean="0"/>
              <a:t>a table</a:t>
            </a:r>
            <a:endParaRPr lang="en-US" dirty="0" smtClean="0"/>
          </a:p>
          <a:p>
            <a:r>
              <a:rPr lang="en-US" dirty="0" smtClean="0"/>
              <a:t>Find all tables that reference </a:t>
            </a:r>
            <a:r>
              <a:rPr lang="en-US" dirty="0" smtClean="0"/>
              <a:t>another table</a:t>
            </a:r>
            <a:endParaRPr lang="en-US" dirty="0" smtClean="0"/>
          </a:p>
          <a:p>
            <a:r>
              <a:rPr lang="en-US" dirty="0" smtClean="0"/>
              <a:t>Find all indexes on a given table</a:t>
            </a:r>
          </a:p>
          <a:p>
            <a:r>
              <a:rPr lang="en-US" dirty="0" smtClean="0"/>
              <a:t>Generate a data dictionary, copy it to excel and filter the data to show information about </a:t>
            </a:r>
            <a:r>
              <a:rPr lang="en-US" dirty="0" smtClean="0"/>
              <a:t>a given table</a:t>
            </a:r>
            <a:endParaRPr lang="en-US" dirty="0" smtClean="0"/>
          </a:p>
          <a:p>
            <a:r>
              <a:rPr lang="en-US" dirty="0" smtClean="0"/>
              <a:t>How many columns does </a:t>
            </a:r>
            <a:r>
              <a:rPr lang="en-US" dirty="0" smtClean="0"/>
              <a:t>table “xyz” have</a:t>
            </a:r>
            <a:r>
              <a:rPr lang="en-US" dirty="0" smtClean="0"/>
              <a:t>?</a:t>
            </a:r>
          </a:p>
          <a:p>
            <a:r>
              <a:rPr lang="en-US" dirty="0" smtClean="0"/>
              <a:t>How many tables reference the </a:t>
            </a:r>
            <a:r>
              <a:rPr lang="en-US" dirty="0" smtClean="0"/>
              <a:t>“xyz” </a:t>
            </a:r>
            <a:r>
              <a:rPr lang="en-US" dirty="0" smtClean="0"/>
              <a:t>table?</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520778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Queries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Always use these when</a:t>
            </a:r>
          </a:p>
          <a:p>
            <a:pPr lvl="1"/>
            <a:r>
              <a:rPr lang="en-US" dirty="0" smtClean="0"/>
              <a:t>inserting data into existing </a:t>
            </a:r>
            <a:r>
              <a:rPr lang="en-US" dirty="0" smtClean="0"/>
              <a:t>tables</a:t>
            </a:r>
          </a:p>
          <a:p>
            <a:pPr lvl="1"/>
            <a:r>
              <a:rPr lang="en-US" dirty="0" smtClean="0"/>
              <a:t>Updating data in existing tables</a:t>
            </a:r>
            <a:endParaRPr lang="en-US" dirty="0" smtClean="0"/>
          </a:p>
          <a:p>
            <a:pPr lvl="1"/>
            <a:r>
              <a:rPr lang="en-US" dirty="0" smtClean="0"/>
              <a:t>adding any column</a:t>
            </a:r>
          </a:p>
          <a:p>
            <a:pPr lvl="1"/>
            <a:r>
              <a:rPr lang="en-US" dirty="0" smtClean="0"/>
              <a:t>removing any column</a:t>
            </a:r>
          </a:p>
          <a:p>
            <a:r>
              <a:rPr lang="en-US" dirty="0" smtClean="0"/>
              <a:t>Updates and Inserts should happen once and have no action if the update or insert has already been applied</a:t>
            </a:r>
          </a:p>
          <a:p>
            <a:r>
              <a:rPr lang="en-US" dirty="0" smtClean="0"/>
              <a:t>Do not just rely on the primary key, you might </a:t>
            </a:r>
            <a:r>
              <a:rPr lang="en-US" dirty="0" smtClean="0"/>
              <a:t>end up with 2 </a:t>
            </a:r>
            <a:r>
              <a:rPr lang="en-US" dirty="0" smtClean="0"/>
              <a:t>identical rows that only differ in primary </a:t>
            </a:r>
            <a:r>
              <a:rPr lang="en-US" dirty="0" smtClean="0"/>
              <a:t>key. I.e., duplicate row problems</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047244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Add Column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2000" dirty="0"/>
              <a:t>IF NOT EXISTS </a:t>
            </a:r>
          </a:p>
          <a:p>
            <a:pPr marL="0" indent="0">
              <a:buNone/>
            </a:pPr>
            <a:r>
              <a:rPr lang="en-US" sz="2000" dirty="0"/>
              <a:t>(</a:t>
            </a:r>
          </a:p>
          <a:p>
            <a:pPr marL="0" indent="0">
              <a:buNone/>
            </a:pPr>
            <a:r>
              <a:rPr lang="en-US" sz="2000" dirty="0"/>
              <a:t>    SELECT * FROM [</a:t>
            </a:r>
            <a:r>
              <a:rPr lang="en-US" sz="2000" dirty="0" err="1"/>
              <a:t>information_schema</a:t>
            </a:r>
            <a:r>
              <a:rPr lang="en-US" sz="2000" dirty="0"/>
              <a:t>].[columns] </a:t>
            </a:r>
          </a:p>
          <a:p>
            <a:pPr marL="0" indent="0">
              <a:buNone/>
            </a:pPr>
            <a:r>
              <a:rPr lang="en-US" sz="2000" dirty="0"/>
              <a:t>    WHERE   </a:t>
            </a:r>
            <a:r>
              <a:rPr lang="en-US" sz="2000" dirty="0" err="1"/>
              <a:t>table_name</a:t>
            </a:r>
            <a:r>
              <a:rPr lang="en-US" sz="2000" dirty="0"/>
              <a:t> = '</a:t>
            </a:r>
            <a:r>
              <a:rPr lang="en-US" sz="2000" dirty="0" err="1"/>
              <a:t>WellProperties</a:t>
            </a:r>
            <a:r>
              <a:rPr lang="en-US" sz="2000" dirty="0"/>
              <a:t>' </a:t>
            </a:r>
          </a:p>
          <a:p>
            <a:pPr marL="0" indent="0">
              <a:buNone/>
            </a:pPr>
            <a:r>
              <a:rPr lang="en-US" sz="2000" dirty="0"/>
              <a:t>    AND </a:t>
            </a:r>
            <a:r>
              <a:rPr lang="en-US" sz="2000" dirty="0" err="1"/>
              <a:t>table_schema</a:t>
            </a:r>
            <a:r>
              <a:rPr lang="en-US" sz="2000" dirty="0"/>
              <a:t> = '</a:t>
            </a:r>
            <a:r>
              <a:rPr lang="en-US" sz="2000" dirty="0" err="1"/>
              <a:t>dbo</a:t>
            </a:r>
            <a:r>
              <a:rPr lang="en-US" sz="2000" dirty="0"/>
              <a:t>'</a:t>
            </a:r>
          </a:p>
          <a:p>
            <a:pPr marL="0" indent="0">
              <a:buNone/>
            </a:pPr>
            <a:r>
              <a:rPr lang="en-US" sz="2000" dirty="0"/>
              <a:t>    AND </a:t>
            </a:r>
            <a:r>
              <a:rPr lang="en-US" sz="2000" dirty="0" err="1"/>
              <a:t>column_name</a:t>
            </a:r>
            <a:r>
              <a:rPr lang="en-US" sz="2000" dirty="0"/>
              <a:t> = '</a:t>
            </a:r>
            <a:r>
              <a:rPr lang="en-US" sz="2000" dirty="0" err="1"/>
              <a:t>TestColumn</a:t>
            </a:r>
            <a:r>
              <a:rPr lang="en-US" sz="2000" dirty="0"/>
              <a:t>'</a:t>
            </a:r>
          </a:p>
          <a:p>
            <a:pPr marL="0" indent="0">
              <a:buNone/>
            </a:pPr>
            <a:r>
              <a:rPr lang="en-US" sz="2000" dirty="0"/>
              <a:t>)</a:t>
            </a:r>
          </a:p>
          <a:p>
            <a:pPr marL="0" indent="0">
              <a:buNone/>
            </a:pPr>
            <a:r>
              <a:rPr lang="en-US" sz="2000" dirty="0"/>
              <a:t>BEGIN</a:t>
            </a:r>
          </a:p>
          <a:p>
            <a:pPr marL="0" indent="0">
              <a:buNone/>
            </a:pPr>
            <a:r>
              <a:rPr lang="en-US" sz="2000" dirty="0"/>
              <a:t>    ALTER TABLE [</a:t>
            </a:r>
            <a:r>
              <a:rPr lang="en-US" sz="2000" dirty="0" err="1"/>
              <a:t>dbo</a:t>
            </a:r>
            <a:r>
              <a:rPr lang="en-US" sz="2000" dirty="0"/>
              <a:t>].[</a:t>
            </a:r>
            <a:r>
              <a:rPr lang="en-US" sz="2000" dirty="0" err="1"/>
              <a:t>WellProperties</a:t>
            </a:r>
            <a:r>
              <a:rPr lang="en-US" sz="2000" dirty="0"/>
              <a:t>] ADD </a:t>
            </a:r>
            <a:r>
              <a:rPr lang="en-US" sz="2000" dirty="0" err="1"/>
              <a:t>TestColumn</a:t>
            </a:r>
            <a:r>
              <a:rPr lang="en-US" sz="2000" dirty="0"/>
              <a:t> </a:t>
            </a:r>
            <a:r>
              <a:rPr lang="en-US" sz="2000" dirty="0" err="1"/>
              <a:t>int</a:t>
            </a:r>
            <a:endParaRPr lang="en-US" sz="2000" dirty="0"/>
          </a:p>
          <a:p>
            <a:pPr marL="0" indent="0">
              <a:buNone/>
            </a:pPr>
            <a:r>
              <a:rPr lang="en-US" sz="2000" dirty="0"/>
              <a:t>END</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431653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Remove Column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2000" dirty="0"/>
              <a:t>IF </a:t>
            </a:r>
            <a:r>
              <a:rPr lang="en-US" sz="2000" dirty="0" smtClean="0"/>
              <a:t>EXISTS</a:t>
            </a:r>
            <a:r>
              <a:rPr lang="en-US" sz="2000" dirty="0"/>
              <a:t> </a:t>
            </a:r>
          </a:p>
          <a:p>
            <a:pPr marL="0" indent="0">
              <a:buNone/>
            </a:pPr>
            <a:r>
              <a:rPr lang="en-US" sz="2000" dirty="0"/>
              <a:t>(</a:t>
            </a:r>
          </a:p>
          <a:p>
            <a:pPr marL="0" indent="0">
              <a:buNone/>
            </a:pPr>
            <a:r>
              <a:rPr lang="en-US" sz="2000" dirty="0"/>
              <a:t>    SELECT * FROM [</a:t>
            </a:r>
            <a:r>
              <a:rPr lang="en-US" sz="2000" dirty="0" err="1"/>
              <a:t>information_schema</a:t>
            </a:r>
            <a:r>
              <a:rPr lang="en-US" sz="2000" dirty="0"/>
              <a:t>].[columns] </a:t>
            </a:r>
          </a:p>
          <a:p>
            <a:pPr marL="0" indent="0">
              <a:buNone/>
            </a:pPr>
            <a:r>
              <a:rPr lang="en-US" sz="2000" dirty="0"/>
              <a:t>    WHERE   </a:t>
            </a:r>
            <a:r>
              <a:rPr lang="en-US" sz="2000" dirty="0" err="1"/>
              <a:t>table_name</a:t>
            </a:r>
            <a:r>
              <a:rPr lang="en-US" sz="2000" dirty="0"/>
              <a:t> = '</a:t>
            </a:r>
            <a:r>
              <a:rPr lang="en-US" sz="2000" dirty="0" err="1"/>
              <a:t>WellProperties</a:t>
            </a:r>
            <a:r>
              <a:rPr lang="en-US" sz="2000" dirty="0"/>
              <a:t>' </a:t>
            </a:r>
          </a:p>
          <a:p>
            <a:pPr marL="0" indent="0">
              <a:buNone/>
            </a:pPr>
            <a:r>
              <a:rPr lang="en-US" sz="2000" dirty="0"/>
              <a:t>    AND </a:t>
            </a:r>
            <a:r>
              <a:rPr lang="en-US" sz="2000" dirty="0" err="1"/>
              <a:t>table_schema</a:t>
            </a:r>
            <a:r>
              <a:rPr lang="en-US" sz="2000" dirty="0"/>
              <a:t> = '</a:t>
            </a:r>
            <a:r>
              <a:rPr lang="en-US" sz="2000" dirty="0" err="1"/>
              <a:t>dbo</a:t>
            </a:r>
            <a:r>
              <a:rPr lang="en-US" sz="2000" dirty="0"/>
              <a:t>'</a:t>
            </a:r>
          </a:p>
          <a:p>
            <a:pPr marL="0" indent="0">
              <a:buNone/>
            </a:pPr>
            <a:r>
              <a:rPr lang="en-US" sz="2000" dirty="0"/>
              <a:t>    AND </a:t>
            </a:r>
            <a:r>
              <a:rPr lang="en-US" sz="2000" dirty="0" err="1"/>
              <a:t>column_name</a:t>
            </a:r>
            <a:r>
              <a:rPr lang="en-US" sz="2000" dirty="0"/>
              <a:t> = '</a:t>
            </a:r>
            <a:r>
              <a:rPr lang="en-US" sz="2000" dirty="0" err="1"/>
              <a:t>TestColumn</a:t>
            </a:r>
            <a:r>
              <a:rPr lang="en-US" sz="2000" dirty="0"/>
              <a:t>'</a:t>
            </a:r>
          </a:p>
          <a:p>
            <a:pPr marL="0" indent="0">
              <a:buNone/>
            </a:pPr>
            <a:r>
              <a:rPr lang="en-US" sz="2000" dirty="0"/>
              <a:t>)</a:t>
            </a:r>
          </a:p>
          <a:p>
            <a:pPr marL="0" indent="0">
              <a:buNone/>
            </a:pPr>
            <a:r>
              <a:rPr lang="en-US" sz="2000" dirty="0"/>
              <a:t>BEGIN</a:t>
            </a:r>
          </a:p>
          <a:p>
            <a:pPr marL="0" indent="0">
              <a:buNone/>
            </a:pPr>
            <a:r>
              <a:rPr lang="en-US" sz="2000" dirty="0"/>
              <a:t>    ALTER TABLE [</a:t>
            </a:r>
            <a:r>
              <a:rPr lang="en-US" sz="2000" dirty="0" err="1"/>
              <a:t>dbo</a:t>
            </a:r>
            <a:r>
              <a:rPr lang="en-US" sz="2000" dirty="0"/>
              <a:t>].[</a:t>
            </a:r>
            <a:r>
              <a:rPr lang="en-US" sz="2000" dirty="0" err="1"/>
              <a:t>WellProperties</a:t>
            </a:r>
            <a:r>
              <a:rPr lang="en-US" sz="2000" dirty="0"/>
              <a:t>] </a:t>
            </a:r>
            <a:r>
              <a:rPr lang="en-US" sz="2000" dirty="0" smtClean="0"/>
              <a:t>DROP COLUMN </a:t>
            </a:r>
            <a:r>
              <a:rPr lang="en-US" sz="2000" dirty="0" err="1" smtClean="0"/>
              <a:t>TestColumn</a:t>
            </a:r>
            <a:endParaRPr lang="en-US" sz="2000" dirty="0"/>
          </a:p>
          <a:p>
            <a:pPr marL="0" indent="0">
              <a:buNone/>
            </a:pPr>
            <a:r>
              <a:rPr lang="en-US" sz="2000" dirty="0"/>
              <a:t>END</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292695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Inserts</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2000" dirty="0" smtClean="0"/>
              <a:t>IF </a:t>
            </a:r>
            <a:r>
              <a:rPr lang="en-US" sz="2000" dirty="0"/>
              <a:t>EXISTS (SELECT * FROM </a:t>
            </a:r>
            <a:r>
              <a:rPr lang="en-US" sz="2000" dirty="0" err="1"/>
              <a:t>sys.objects</a:t>
            </a:r>
            <a:r>
              <a:rPr lang="en-US" sz="2000" dirty="0"/>
              <a:t> WHERE </a:t>
            </a:r>
            <a:r>
              <a:rPr lang="en-US" sz="2000" dirty="0" err="1"/>
              <a:t>object_id</a:t>
            </a:r>
            <a:r>
              <a:rPr lang="en-US" sz="2000" dirty="0"/>
              <a:t> = OBJECT_ID(N'[</a:t>
            </a:r>
            <a:r>
              <a:rPr lang="en-US" sz="2000" dirty="0" err="1"/>
              <a:t>dbo</a:t>
            </a:r>
            <a:r>
              <a:rPr lang="en-US" sz="2000" dirty="0"/>
              <a:t>].[</a:t>
            </a:r>
            <a:r>
              <a:rPr lang="en-US" sz="2000" dirty="0" err="1"/>
              <a:t>CDEXInterestCodes</a:t>
            </a:r>
            <a:r>
              <a:rPr lang="en-US" sz="2000" dirty="0"/>
              <a:t>]') AND type in (N'U'))</a:t>
            </a:r>
          </a:p>
          <a:p>
            <a:pPr marL="0" indent="0">
              <a:buNone/>
            </a:pPr>
            <a:r>
              <a:rPr lang="en-US" sz="2000" dirty="0"/>
              <a:t>BEGIN</a:t>
            </a:r>
          </a:p>
          <a:p>
            <a:pPr marL="0" indent="0">
              <a:buNone/>
            </a:pPr>
            <a:r>
              <a:rPr lang="en-US" sz="2000" dirty="0" smtClean="0"/>
              <a:t>select </a:t>
            </a:r>
            <a:r>
              <a:rPr lang="en-US" sz="2000" dirty="0"/>
              <a:t>* into #</a:t>
            </a:r>
            <a:r>
              <a:rPr lang="en-US" sz="2000" dirty="0" err="1"/>
              <a:t>tmpCodes</a:t>
            </a:r>
            <a:r>
              <a:rPr lang="en-US" sz="2000" dirty="0"/>
              <a:t> from </a:t>
            </a:r>
            <a:r>
              <a:rPr lang="en-US" sz="2000" dirty="0" err="1"/>
              <a:t>CDEXInterestCodes</a:t>
            </a:r>
            <a:r>
              <a:rPr lang="en-US" sz="2000" dirty="0"/>
              <a:t> where 1 = 2</a:t>
            </a:r>
          </a:p>
          <a:p>
            <a:pPr marL="0" indent="0">
              <a:buNone/>
            </a:pPr>
            <a:r>
              <a:rPr lang="en-US" sz="2000" dirty="0"/>
              <a:t>insert into #</a:t>
            </a:r>
            <a:r>
              <a:rPr lang="en-US" sz="2000" dirty="0" err="1"/>
              <a:t>tmpCodes</a:t>
            </a:r>
            <a:r>
              <a:rPr lang="en-US" sz="2000" dirty="0"/>
              <a:t> (code, description) values('B', 'Blanchard')</a:t>
            </a:r>
          </a:p>
          <a:p>
            <a:pPr marL="0" indent="0">
              <a:buNone/>
            </a:pPr>
            <a:r>
              <a:rPr lang="en-US" sz="2000" dirty="0"/>
              <a:t>insert into #</a:t>
            </a:r>
            <a:r>
              <a:rPr lang="en-US" sz="2000" dirty="0" err="1"/>
              <a:t>tmpCodes</a:t>
            </a:r>
            <a:r>
              <a:rPr lang="en-US" sz="2000" dirty="0"/>
              <a:t> (code, description) values('M', 'Miscellaneous')</a:t>
            </a:r>
          </a:p>
          <a:p>
            <a:pPr marL="0" indent="0">
              <a:buNone/>
            </a:pPr>
            <a:r>
              <a:rPr lang="en-US" sz="2000" dirty="0"/>
              <a:t>insert into #</a:t>
            </a:r>
            <a:r>
              <a:rPr lang="en-US" sz="2000" dirty="0" err="1"/>
              <a:t>tmpCodes</a:t>
            </a:r>
            <a:r>
              <a:rPr lang="en-US" sz="2000" dirty="0"/>
              <a:t> (code, description) values('N', 'Net Profit Payment')</a:t>
            </a:r>
          </a:p>
          <a:p>
            <a:pPr marL="0" indent="0">
              <a:buNone/>
            </a:pPr>
            <a:r>
              <a:rPr lang="en-US" sz="2000" dirty="0"/>
              <a:t>insert into #</a:t>
            </a:r>
            <a:r>
              <a:rPr lang="en-US" sz="2000" dirty="0" err="1"/>
              <a:t>tmpCodes</a:t>
            </a:r>
            <a:r>
              <a:rPr lang="en-US" sz="2000" dirty="0"/>
              <a:t> (code, description) values('O', 'Overriding')</a:t>
            </a:r>
          </a:p>
          <a:p>
            <a:pPr marL="0" indent="0">
              <a:buNone/>
            </a:pPr>
            <a:r>
              <a:rPr lang="en-US" sz="2000" dirty="0"/>
              <a:t>insert into #</a:t>
            </a:r>
            <a:r>
              <a:rPr lang="en-US" sz="2000" dirty="0" err="1"/>
              <a:t>tmpCodes</a:t>
            </a:r>
            <a:r>
              <a:rPr lang="en-US" sz="2000" dirty="0"/>
              <a:t> (code, description) values('P', 'Production Payments')</a:t>
            </a:r>
          </a:p>
          <a:p>
            <a:pPr marL="0" indent="0">
              <a:buNone/>
            </a:pPr>
            <a:r>
              <a:rPr lang="en-US" sz="2000" dirty="0"/>
              <a:t>insert into #</a:t>
            </a:r>
            <a:r>
              <a:rPr lang="en-US" sz="2000" dirty="0" err="1"/>
              <a:t>tmpCodes</a:t>
            </a:r>
            <a:r>
              <a:rPr lang="en-US" sz="2000" dirty="0"/>
              <a:t> (code, description) values('R', 'Royalty')</a:t>
            </a:r>
          </a:p>
          <a:p>
            <a:pPr marL="0" indent="0">
              <a:buNone/>
            </a:pPr>
            <a:r>
              <a:rPr lang="en-US" sz="2000" dirty="0"/>
              <a:t>insert into #</a:t>
            </a:r>
            <a:r>
              <a:rPr lang="en-US" sz="2000" dirty="0" err="1"/>
              <a:t>tmpCodes</a:t>
            </a:r>
            <a:r>
              <a:rPr lang="en-US" sz="2000" dirty="0"/>
              <a:t> (code, description) values('S', 'Special Overriding')</a:t>
            </a:r>
          </a:p>
          <a:p>
            <a:pPr marL="0" indent="0">
              <a:buNone/>
            </a:pPr>
            <a:r>
              <a:rPr lang="en-US" sz="2000" dirty="0"/>
              <a:t>insert into #</a:t>
            </a:r>
            <a:r>
              <a:rPr lang="en-US" sz="2000" dirty="0" err="1"/>
              <a:t>tmpCodes</a:t>
            </a:r>
            <a:r>
              <a:rPr lang="en-US" sz="2000" dirty="0"/>
              <a:t> (code, description) values('T', 'Tax')</a:t>
            </a:r>
          </a:p>
          <a:p>
            <a:pPr marL="0" indent="0">
              <a:buNone/>
            </a:pPr>
            <a:r>
              <a:rPr lang="en-US" sz="2000" dirty="0"/>
              <a:t>insert into #</a:t>
            </a:r>
            <a:r>
              <a:rPr lang="en-US" sz="2000" dirty="0" err="1"/>
              <a:t>tmpCodes</a:t>
            </a:r>
            <a:r>
              <a:rPr lang="en-US" sz="2000" dirty="0"/>
              <a:t> (code, description) values('W', 'Working')</a:t>
            </a:r>
          </a:p>
          <a:p>
            <a:pPr marL="0" indent="0">
              <a:buNone/>
            </a:pPr>
            <a:r>
              <a:rPr lang="en-US" sz="2000" dirty="0"/>
              <a:t>insert into #</a:t>
            </a:r>
            <a:r>
              <a:rPr lang="en-US" sz="2000" dirty="0" err="1"/>
              <a:t>tmpCodes</a:t>
            </a:r>
            <a:r>
              <a:rPr lang="en-US" sz="2000" dirty="0"/>
              <a:t> (code, description) values('X', 'Buy/Purchase')</a:t>
            </a:r>
          </a:p>
          <a:p>
            <a:pPr marL="0" indent="0">
              <a:buNone/>
            </a:pPr>
            <a:r>
              <a:rPr lang="en-US" sz="2000" dirty="0" smtClean="0"/>
              <a:t>insert </a:t>
            </a:r>
            <a:r>
              <a:rPr lang="en-US" sz="2000" dirty="0"/>
              <a:t>into </a:t>
            </a:r>
            <a:r>
              <a:rPr lang="en-US" sz="2000" dirty="0" err="1"/>
              <a:t>CDEXInterestCodes</a:t>
            </a:r>
            <a:r>
              <a:rPr lang="en-US" sz="2000" dirty="0"/>
              <a:t> select code, description</a:t>
            </a:r>
          </a:p>
          <a:p>
            <a:pPr marL="0" indent="0">
              <a:buNone/>
            </a:pPr>
            <a:r>
              <a:rPr lang="en-US" sz="2000" dirty="0"/>
              <a:t>from #</a:t>
            </a:r>
            <a:r>
              <a:rPr lang="en-US" sz="2000" dirty="0" err="1"/>
              <a:t>tmpCodes</a:t>
            </a:r>
            <a:r>
              <a:rPr lang="en-US" sz="2000" dirty="0"/>
              <a:t> T where not exists (select 1 from </a:t>
            </a:r>
            <a:r>
              <a:rPr lang="en-US" sz="2000" dirty="0" err="1"/>
              <a:t>CDEXInterestCodes</a:t>
            </a:r>
            <a:r>
              <a:rPr lang="en-US" sz="2000" dirty="0"/>
              <a:t> where Code = </a:t>
            </a:r>
            <a:r>
              <a:rPr lang="en-US" sz="2000" dirty="0" err="1"/>
              <a:t>T.Code</a:t>
            </a:r>
            <a:r>
              <a:rPr lang="en-US" sz="2000" dirty="0"/>
              <a:t> and Description = </a:t>
            </a:r>
            <a:r>
              <a:rPr lang="en-US" sz="2000" dirty="0" err="1"/>
              <a:t>T.Description</a:t>
            </a:r>
            <a:r>
              <a:rPr lang="en-US" sz="2000" dirty="0"/>
              <a:t>)</a:t>
            </a:r>
          </a:p>
          <a:p>
            <a:pPr marL="0" indent="0">
              <a:buNone/>
            </a:pPr>
            <a:r>
              <a:rPr lang="en-US" sz="2000" dirty="0" smtClean="0"/>
              <a:t>drop </a:t>
            </a:r>
            <a:r>
              <a:rPr lang="en-US" sz="2000" dirty="0"/>
              <a:t>table #</a:t>
            </a:r>
            <a:r>
              <a:rPr lang="en-US" sz="2000" dirty="0" err="1" smtClean="0"/>
              <a:t>tmpCodes</a:t>
            </a:r>
            <a:endParaRPr lang="en-US" dirty="0"/>
          </a:p>
          <a:p>
            <a:pPr marL="0" indent="0">
              <a:buNone/>
            </a:pPr>
            <a:r>
              <a:rPr lang="en-US" sz="2000" dirty="0" smtClean="0"/>
              <a:t>END</a:t>
            </a:r>
            <a:endParaRPr lang="en-US" sz="2000"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369642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dirty="0" smtClean="0"/>
              <a:t>Architect / Programmer / Data Analyst for over 25 years</a:t>
            </a:r>
          </a:p>
          <a:p>
            <a:r>
              <a:rPr lang="en-US" dirty="0" smtClean="0"/>
              <a:t>Background in Real-time Systems Programming, Data Engineering and lots of other software bits and bobs</a:t>
            </a:r>
          </a:p>
          <a:p>
            <a:r>
              <a:rPr lang="en-US" dirty="0" smtClean="0"/>
              <a:t>My daily use tech stack: Angular 4, </a:t>
            </a:r>
            <a:r>
              <a:rPr lang="en-US" dirty="0" err="1" smtClean="0"/>
              <a:t>Javascript</a:t>
            </a:r>
            <a:r>
              <a:rPr lang="en-US" dirty="0" smtClean="0"/>
              <a:t>, C#, SQL Server, .NET Core, Entity Framework, Python</a:t>
            </a:r>
          </a:p>
          <a:p>
            <a:r>
              <a:rPr lang="en-US" dirty="0" smtClean="0"/>
              <a:t>Have dabbled in Machine Learning and AI for fun</a:t>
            </a:r>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396541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Inserts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2000" dirty="0"/>
              <a:t>IF NOT EXISTS(SELECT 1 FROM [</a:t>
            </a:r>
            <a:r>
              <a:rPr lang="en-US" sz="2000" dirty="0" err="1"/>
              <a:t>dbo</a:t>
            </a:r>
            <a:r>
              <a:rPr lang="en-US" sz="2000" dirty="0"/>
              <a:t>].[</a:t>
            </a:r>
            <a:r>
              <a:rPr lang="en-US" sz="2000" dirty="0" err="1"/>
              <a:t>ProductionProducts</a:t>
            </a:r>
            <a:r>
              <a:rPr lang="en-US" sz="2000" dirty="0"/>
              <a:t>] </a:t>
            </a:r>
            <a:r>
              <a:rPr lang="en-US" sz="2000" dirty="0" smtClean="0"/>
              <a:t>WHERE </a:t>
            </a:r>
            <a:r>
              <a:rPr lang="en-US" sz="2000" dirty="0"/>
              <a:t>Name = 'Combination of Products' AND Code = 'Combination of Products' AND </a:t>
            </a:r>
            <a:r>
              <a:rPr lang="en-US" sz="2000" dirty="0" err="1"/>
              <a:t>OrgId</a:t>
            </a:r>
            <a:r>
              <a:rPr lang="en-US" sz="2000" dirty="0"/>
              <a:t> = @</a:t>
            </a:r>
            <a:r>
              <a:rPr lang="en-US" sz="2000" dirty="0" err="1"/>
              <a:t>OrgId</a:t>
            </a:r>
            <a:r>
              <a:rPr lang="en-US" sz="2000" dirty="0"/>
              <a:t>)</a:t>
            </a:r>
          </a:p>
          <a:p>
            <a:pPr marL="0" indent="0">
              <a:buNone/>
            </a:pPr>
            <a:r>
              <a:rPr lang="en-US" sz="2000" dirty="0"/>
              <a:t>BEGIN</a:t>
            </a:r>
          </a:p>
          <a:p>
            <a:pPr marL="0" indent="0">
              <a:buNone/>
            </a:pPr>
            <a:r>
              <a:rPr lang="en-US" sz="2000" dirty="0"/>
              <a:t>INSERT INTO [</a:t>
            </a:r>
            <a:r>
              <a:rPr lang="en-US" sz="2000" dirty="0" err="1"/>
              <a:t>dbo</a:t>
            </a:r>
            <a:r>
              <a:rPr lang="en-US" sz="2000" dirty="0"/>
              <a:t>].[</a:t>
            </a:r>
            <a:r>
              <a:rPr lang="en-US" sz="2000" dirty="0" err="1"/>
              <a:t>ProductionProducts</a:t>
            </a:r>
            <a:r>
              <a:rPr lang="en-US" sz="2000" dirty="0"/>
              <a:t>] ([Name], [Code], [</a:t>
            </a:r>
            <a:r>
              <a:rPr lang="en-US" sz="2000" dirty="0" err="1"/>
              <a:t>CDEXCode</a:t>
            </a:r>
            <a:r>
              <a:rPr lang="en-US" sz="2000" dirty="0"/>
              <a:t>], [Active], [</a:t>
            </a:r>
            <a:r>
              <a:rPr lang="en-US" sz="2000" dirty="0" err="1"/>
              <a:t>CreateDate</a:t>
            </a:r>
            <a:r>
              <a:rPr lang="en-US" sz="2000" dirty="0"/>
              <a:t>], [</a:t>
            </a:r>
            <a:r>
              <a:rPr lang="en-US" sz="2000" dirty="0" err="1"/>
              <a:t>UpdateDate</a:t>
            </a:r>
            <a:r>
              <a:rPr lang="en-US" sz="2000" dirty="0"/>
              <a:t>], [</a:t>
            </a:r>
            <a:r>
              <a:rPr lang="en-US" sz="2000" dirty="0" err="1"/>
              <a:t>CreatedById</a:t>
            </a:r>
            <a:r>
              <a:rPr lang="en-US" sz="2000" dirty="0"/>
              <a:t>], [</a:t>
            </a:r>
            <a:r>
              <a:rPr lang="en-US" sz="2000" dirty="0" err="1"/>
              <a:t>LastUpdatedById</a:t>
            </a:r>
            <a:r>
              <a:rPr lang="en-US" sz="2000" dirty="0"/>
              <a:t>], [</a:t>
            </a:r>
            <a:r>
              <a:rPr lang="en-US" sz="2000" dirty="0" err="1"/>
              <a:t>OrgId</a:t>
            </a:r>
            <a:r>
              <a:rPr lang="en-US" sz="2000" dirty="0"/>
              <a:t>])</a:t>
            </a:r>
          </a:p>
          <a:p>
            <a:pPr marL="0" indent="0">
              <a:buNone/>
            </a:pPr>
            <a:r>
              <a:rPr lang="en-US" sz="2000" dirty="0"/>
              <a:t>            VALUES ('Combination of Products', 'Combination of Products', 5, 1, GETDATE(), GETDATE(), 1, 1, @</a:t>
            </a:r>
            <a:r>
              <a:rPr lang="en-US" sz="2000" dirty="0" err="1"/>
              <a:t>OrgId</a:t>
            </a:r>
            <a:r>
              <a:rPr lang="en-US" sz="2000" dirty="0"/>
              <a:t>)</a:t>
            </a:r>
          </a:p>
          <a:p>
            <a:pPr marL="0" indent="0">
              <a:buNone/>
            </a:pPr>
            <a:r>
              <a:rPr lang="en-US" sz="2000" dirty="0"/>
              <a:t>END</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699713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Updates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IF </a:t>
            </a:r>
            <a:r>
              <a:rPr lang="en-US" dirty="0" smtClean="0"/>
              <a:t>EXISTS </a:t>
            </a:r>
            <a:r>
              <a:rPr lang="en-US" dirty="0"/>
              <a:t>(SELECT * FROM </a:t>
            </a:r>
            <a:r>
              <a:rPr lang="en-US" dirty="0" err="1"/>
              <a:t>sys.objects</a:t>
            </a:r>
            <a:r>
              <a:rPr lang="en-US" dirty="0"/>
              <a:t> WHERE </a:t>
            </a:r>
            <a:r>
              <a:rPr lang="en-US" dirty="0" err="1"/>
              <a:t>object_id</a:t>
            </a:r>
            <a:r>
              <a:rPr lang="en-US" dirty="0"/>
              <a:t> = OBJECT_ID(N'[</a:t>
            </a:r>
            <a:r>
              <a:rPr lang="en-US" dirty="0" err="1"/>
              <a:t>dbo</a:t>
            </a:r>
            <a:r>
              <a:rPr lang="en-US" dirty="0" smtClean="0"/>
              <a:t>].[</a:t>
            </a:r>
            <a:r>
              <a:rPr lang="en-US" dirty="0" err="1"/>
              <a:t>ProductionProducts</a:t>
            </a:r>
            <a:r>
              <a:rPr lang="en-US" dirty="0" smtClean="0"/>
              <a:t>]') </a:t>
            </a:r>
            <a:r>
              <a:rPr lang="en-US" dirty="0"/>
              <a:t>AND type in (N'U'))</a:t>
            </a:r>
          </a:p>
          <a:p>
            <a:pPr marL="0" indent="0">
              <a:buNone/>
            </a:pPr>
            <a:r>
              <a:rPr lang="en-US" dirty="0"/>
              <a:t>BEGIN</a:t>
            </a:r>
          </a:p>
          <a:p>
            <a:pPr marL="0" indent="0">
              <a:buNone/>
            </a:pPr>
            <a:r>
              <a:rPr lang="en-US" dirty="0" smtClean="0"/>
              <a:t>UPDATE [</a:t>
            </a:r>
            <a:r>
              <a:rPr lang="en-US" dirty="0" err="1" smtClean="0"/>
              <a:t>dbo</a:t>
            </a:r>
            <a:r>
              <a:rPr lang="en-US" dirty="0"/>
              <a:t>].[</a:t>
            </a:r>
            <a:r>
              <a:rPr lang="en-US" dirty="0" err="1"/>
              <a:t>ProductionProducts</a:t>
            </a:r>
            <a:r>
              <a:rPr lang="en-US" dirty="0"/>
              <a:t>] </a:t>
            </a:r>
            <a:r>
              <a:rPr lang="en-US" dirty="0" smtClean="0"/>
              <a:t>SET</a:t>
            </a:r>
          </a:p>
          <a:p>
            <a:pPr marL="457200" lvl="1" indent="0">
              <a:buNone/>
            </a:pPr>
            <a:r>
              <a:rPr lang="en-US" dirty="0" smtClean="0"/>
              <a:t>Name = </a:t>
            </a:r>
            <a:r>
              <a:rPr lang="en-US" dirty="0" err="1" smtClean="0"/>
              <a:t>newName</a:t>
            </a:r>
            <a:r>
              <a:rPr lang="en-US" dirty="0" smtClean="0"/>
              <a:t>,</a:t>
            </a:r>
          </a:p>
          <a:p>
            <a:pPr marL="457200" lvl="1" indent="0">
              <a:buNone/>
            </a:pPr>
            <a:r>
              <a:rPr lang="en-US" dirty="0" err="1" smtClean="0"/>
              <a:t>UpdatedDate</a:t>
            </a:r>
            <a:r>
              <a:rPr lang="en-US" dirty="0" smtClean="0"/>
              <a:t> = </a:t>
            </a:r>
            <a:r>
              <a:rPr lang="en-US" dirty="0" err="1" smtClean="0"/>
              <a:t>getdate</a:t>
            </a:r>
            <a:r>
              <a:rPr lang="en-US" dirty="0" smtClean="0"/>
              <a:t>()</a:t>
            </a:r>
            <a:endParaRPr lang="en-US" dirty="0"/>
          </a:p>
          <a:p>
            <a:pPr marL="0" indent="0">
              <a:buNone/>
            </a:pPr>
            <a:r>
              <a:rPr lang="en-US" dirty="0" smtClean="0"/>
              <a:t>WHERE NAME = 'Combination </a:t>
            </a:r>
            <a:r>
              <a:rPr lang="en-US" dirty="0"/>
              <a:t>of </a:t>
            </a:r>
            <a:r>
              <a:rPr lang="en-US" dirty="0" smtClean="0"/>
              <a:t>Products’</a:t>
            </a:r>
            <a:r>
              <a:rPr lang="en-US" dirty="0"/>
              <a:t> AND Code = 'Combination of Products' AND </a:t>
            </a:r>
            <a:r>
              <a:rPr lang="en-US" dirty="0" err="1"/>
              <a:t>OrgId</a:t>
            </a:r>
            <a:r>
              <a:rPr lang="en-US" dirty="0"/>
              <a:t> = @</a:t>
            </a:r>
            <a:r>
              <a:rPr lang="en-US" dirty="0" err="1"/>
              <a:t>OrgId</a:t>
            </a:r>
            <a:endParaRPr lang="en-US" dirty="0" smtClean="0"/>
          </a:p>
          <a:p>
            <a:pPr marL="0" indent="0">
              <a:buNone/>
            </a:pPr>
            <a:r>
              <a:rPr lang="en-US" dirty="0" smtClean="0"/>
              <a:t>END</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5692282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Tooltip</a:t>
            </a:r>
            <a:endParaRPr lang="en-US" dirty="0"/>
          </a:p>
        </p:txBody>
      </p:sp>
      <p:pic>
        <p:nvPicPr>
          <p:cNvPr id="4" name="Content Placeholder 3"/>
          <p:cNvPicPr>
            <a:picLocks noGrp="1" noChangeAspect="1"/>
          </p:cNvPicPr>
          <p:nvPr>
            <p:ph idx="1"/>
          </p:nvPr>
        </p:nvPicPr>
        <p:blipFill>
          <a:blip r:embed="rId2"/>
          <a:stretch>
            <a:fillRect/>
          </a:stretch>
        </p:blipFill>
        <p:spPr>
          <a:xfrm>
            <a:off x="5189753" y="2016125"/>
            <a:ext cx="2126818" cy="3449638"/>
          </a:xfrm>
          <a:prstGeom prst="rect">
            <a:avLst/>
          </a:prstGeom>
        </p:spPr>
      </p:pic>
      <p:sp>
        <p:nvSpPr>
          <p:cNvPr id="3" name="Footer Placeholder 2"/>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511385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 Plan</a:t>
            </a:r>
            <a:endParaRPr lang="en-US" dirty="0"/>
          </a:p>
        </p:txBody>
      </p:sp>
      <p:pic>
        <p:nvPicPr>
          <p:cNvPr id="4" name="Content Placeholder 3"/>
          <p:cNvPicPr>
            <a:picLocks noGrp="1" noChangeAspect="1"/>
          </p:cNvPicPr>
          <p:nvPr>
            <p:ph idx="1"/>
          </p:nvPr>
        </p:nvPicPr>
        <p:blipFill>
          <a:blip r:embed="rId2"/>
          <a:stretch>
            <a:fillRect/>
          </a:stretch>
        </p:blipFill>
        <p:spPr>
          <a:xfrm>
            <a:off x="1703565" y="2016125"/>
            <a:ext cx="9099194" cy="3449638"/>
          </a:xfrm>
          <a:prstGeom prst="rect">
            <a:avLst/>
          </a:prstGeom>
        </p:spPr>
      </p:pic>
      <p:sp>
        <p:nvSpPr>
          <p:cNvPr id="3" name="Footer Placeholder 2"/>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240569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normAutofit fontScale="85000" lnSpcReduction="20000"/>
          </a:bodyPr>
          <a:lstStyle/>
          <a:p>
            <a:pPr marL="228600" lvl="1">
              <a:spcBef>
                <a:spcPts val="1000"/>
              </a:spcBef>
            </a:pPr>
            <a:r>
              <a:rPr lang="en-US" dirty="0"/>
              <a:t>How many users are there in each role for a given organization including roles with no users</a:t>
            </a:r>
          </a:p>
          <a:p>
            <a:r>
              <a:rPr lang="en-US" sz="2400" dirty="0" smtClean="0"/>
              <a:t>For Clearly, why don</a:t>
            </a:r>
            <a:r>
              <a:rPr lang="mr-IN" sz="2400" dirty="0" smtClean="0"/>
              <a:t>’</a:t>
            </a:r>
            <a:r>
              <a:rPr lang="en-US" sz="2400" dirty="0" smtClean="0"/>
              <a:t>t total </a:t>
            </a:r>
            <a:r>
              <a:rPr lang="en-US" sz="2400" dirty="0"/>
              <a:t>production for Palo Pinto and Andrews and Net Oil and Net BOE don’t match in the Field Production Report and Well Production Report, which one is accurate? They both need to match once we figure out which one is correct. See example below from </a:t>
            </a:r>
            <a:r>
              <a:rPr lang="en-US" sz="2400" dirty="0" err="1"/>
              <a:t>Neofirma</a:t>
            </a:r>
            <a:r>
              <a:rPr lang="en-US" sz="2400" dirty="0" smtClean="0"/>
              <a:t>.</a:t>
            </a:r>
          </a:p>
          <a:p>
            <a:pPr lvl="1"/>
            <a:r>
              <a:rPr lang="en-US" dirty="0" smtClean="0"/>
              <a:t>Monthly Field Production Report (4/1/2017 to 8/31/2017) shows</a:t>
            </a:r>
          </a:p>
          <a:p>
            <a:pPr lvl="2"/>
            <a:r>
              <a:rPr lang="en-US" dirty="0" smtClean="0"/>
              <a:t>2777.60 for Net Oil and 5419.29 for Net BOE</a:t>
            </a:r>
          </a:p>
          <a:p>
            <a:pPr lvl="1"/>
            <a:r>
              <a:rPr lang="en-US" dirty="0" smtClean="0"/>
              <a:t>Monthly Well Production Report (4/1/2017 to 8/31/2017) shows</a:t>
            </a:r>
          </a:p>
          <a:p>
            <a:pPr lvl="2"/>
            <a:r>
              <a:rPr lang="en-US" dirty="0" smtClean="0"/>
              <a:t>2739.79 for Net Oil and 4037.83 for </a:t>
            </a:r>
            <a:r>
              <a:rPr lang="en-US" dirty="0" err="1" smtClean="0"/>
              <a:t>NetBOE</a:t>
            </a:r>
            <a:endParaRPr lang="en-US" dirty="0" smtClean="0"/>
          </a:p>
          <a:p>
            <a:pPr lvl="1"/>
            <a:r>
              <a:rPr lang="en-US" dirty="0" smtClean="0"/>
              <a:t>What would cause this </a:t>
            </a:r>
            <a:r>
              <a:rPr lang="en-US" dirty="0" err="1" smtClean="0"/>
              <a:t>discrepacny</a:t>
            </a:r>
            <a:r>
              <a:rPr lang="mr-IN" dirty="0" smtClean="0"/>
              <a:t>…</a:t>
            </a:r>
            <a:endParaRPr lang="en-US" dirty="0" smtClean="0"/>
          </a:p>
          <a:p>
            <a:pPr lvl="1"/>
            <a:r>
              <a:rPr lang="en-US" dirty="0" smtClean="0"/>
              <a:t>Lets find out using SQL</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54478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Stubs</a:t>
            </a:r>
            <a:endParaRPr lang="en-US" dirty="0"/>
          </a:p>
        </p:txBody>
      </p:sp>
      <p:sp>
        <p:nvSpPr>
          <p:cNvPr id="3" name="Content Placeholder 2"/>
          <p:cNvSpPr>
            <a:spLocks noGrp="1"/>
          </p:cNvSpPr>
          <p:nvPr>
            <p:ph idx="1"/>
          </p:nvPr>
        </p:nvSpPr>
        <p:spPr/>
        <p:txBody>
          <a:bodyPr/>
          <a:lstStyle/>
          <a:p>
            <a:r>
              <a:rPr lang="en-US" dirty="0" smtClean="0"/>
              <a:t>Build out a collection of these for your own use</a:t>
            </a:r>
          </a:p>
          <a:p>
            <a:r>
              <a:rPr lang="en-US" dirty="0" smtClean="0"/>
              <a:t>They are very handy, so you don</a:t>
            </a:r>
            <a:r>
              <a:rPr lang="mr-IN" dirty="0" smtClean="0"/>
              <a:t>’</a:t>
            </a:r>
            <a:r>
              <a:rPr lang="en-US" dirty="0" smtClean="0"/>
              <a:t>t have to repeat steps when testing stored procedures or functions</a:t>
            </a:r>
          </a:p>
          <a:p>
            <a:r>
              <a:rPr lang="en-US" dirty="0" smtClean="0"/>
              <a:t>It can help to make a list of the stored procs and functions and what they do</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2030389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stub example 1</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DECLARE @</a:t>
            </a:r>
            <a:r>
              <a:rPr lang="en-US" dirty="0" err="1"/>
              <a:t>BatteryIds</a:t>
            </a:r>
            <a:r>
              <a:rPr lang="en-US" dirty="0"/>
              <a:t> </a:t>
            </a:r>
            <a:r>
              <a:rPr lang="en-US" dirty="0" err="1"/>
              <a:t>IntegerArrayTableType</a:t>
            </a:r>
            <a:endParaRPr lang="en-US" dirty="0"/>
          </a:p>
          <a:p>
            <a:pPr marL="0" indent="0">
              <a:buNone/>
            </a:pPr>
            <a:r>
              <a:rPr lang="en-US" dirty="0"/>
              <a:t>DECLARE @</a:t>
            </a:r>
            <a:r>
              <a:rPr lang="en-US" dirty="0" err="1"/>
              <a:t>OrgId</a:t>
            </a:r>
            <a:r>
              <a:rPr lang="en-US" dirty="0"/>
              <a:t> </a:t>
            </a:r>
            <a:r>
              <a:rPr lang="en-US" dirty="0" err="1"/>
              <a:t>int</a:t>
            </a:r>
            <a:r>
              <a:rPr lang="en-US" dirty="0"/>
              <a:t> = 98</a:t>
            </a:r>
          </a:p>
          <a:p>
            <a:pPr marL="0" indent="0">
              <a:buNone/>
            </a:pPr>
            <a:r>
              <a:rPr lang="en-US" dirty="0"/>
              <a:t>DECLARE @Active </a:t>
            </a:r>
            <a:r>
              <a:rPr lang="en-US" dirty="0" err="1"/>
              <a:t>int</a:t>
            </a:r>
            <a:r>
              <a:rPr lang="en-US" dirty="0"/>
              <a:t> = 1</a:t>
            </a:r>
          </a:p>
          <a:p>
            <a:pPr marL="0" indent="0">
              <a:buNone/>
            </a:pPr>
            <a:r>
              <a:rPr lang="en-US" dirty="0"/>
              <a:t>DECLARE @</a:t>
            </a:r>
            <a:r>
              <a:rPr lang="en-US" dirty="0" err="1"/>
              <a:t>UserId</a:t>
            </a:r>
            <a:r>
              <a:rPr lang="en-US" dirty="0"/>
              <a:t> </a:t>
            </a:r>
            <a:r>
              <a:rPr lang="en-US" dirty="0" err="1"/>
              <a:t>int</a:t>
            </a:r>
            <a:r>
              <a:rPr lang="en-US" dirty="0"/>
              <a:t> = 1</a:t>
            </a:r>
          </a:p>
          <a:p>
            <a:pPr marL="0" indent="0">
              <a:buNone/>
            </a:pPr>
            <a:r>
              <a:rPr lang="en-US" dirty="0"/>
              <a:t>DECLARE @</a:t>
            </a:r>
            <a:r>
              <a:rPr lang="en-US" dirty="0" err="1"/>
              <a:t>ProductTypeId</a:t>
            </a:r>
            <a:r>
              <a:rPr lang="en-US" dirty="0"/>
              <a:t> INT = NULL</a:t>
            </a:r>
          </a:p>
          <a:p>
            <a:pPr marL="0" indent="0">
              <a:buNone/>
            </a:pPr>
            <a:r>
              <a:rPr lang="en-US" dirty="0"/>
              <a:t>INSERT @</a:t>
            </a:r>
            <a:r>
              <a:rPr lang="en-US" dirty="0" err="1"/>
              <a:t>BatteryIds</a:t>
            </a:r>
            <a:r>
              <a:rPr lang="en-US" dirty="0"/>
              <a:t>(n) select Id from Batteries where </a:t>
            </a:r>
            <a:r>
              <a:rPr lang="en-US" dirty="0" err="1"/>
              <a:t>OrgId</a:t>
            </a:r>
            <a:r>
              <a:rPr lang="en-US" dirty="0"/>
              <a:t> = @</a:t>
            </a:r>
            <a:r>
              <a:rPr lang="en-US" dirty="0" err="1"/>
              <a:t>OrgID</a:t>
            </a:r>
            <a:endParaRPr lang="en-US" dirty="0"/>
          </a:p>
          <a:p>
            <a:pPr marL="0" indent="0">
              <a:buNone/>
            </a:pPr>
            <a:r>
              <a:rPr lang="en-US" dirty="0"/>
              <a:t>DECLARE @</a:t>
            </a:r>
            <a:r>
              <a:rPr lang="en-US" dirty="0" err="1"/>
              <a:t>StartDate</a:t>
            </a:r>
            <a:r>
              <a:rPr lang="en-US" dirty="0"/>
              <a:t> varchar(10) = '1/1/2017'</a:t>
            </a:r>
          </a:p>
          <a:p>
            <a:pPr marL="0" indent="0">
              <a:buNone/>
            </a:pPr>
            <a:r>
              <a:rPr lang="en-US" dirty="0"/>
              <a:t>DECLARE @</a:t>
            </a:r>
            <a:r>
              <a:rPr lang="en-US" dirty="0" err="1"/>
              <a:t>EndDate</a:t>
            </a:r>
            <a:r>
              <a:rPr lang="en-US" dirty="0"/>
              <a:t> varchar(10) = '8/10/2017'</a:t>
            </a:r>
          </a:p>
          <a:p>
            <a:pPr marL="0" indent="0">
              <a:buNone/>
            </a:pPr>
            <a:r>
              <a:rPr lang="en-US" dirty="0"/>
              <a:t>DECLARE @</a:t>
            </a:r>
            <a:r>
              <a:rPr lang="en-US" dirty="0" err="1"/>
              <a:t>GroupBy</a:t>
            </a:r>
            <a:r>
              <a:rPr lang="en-US" dirty="0"/>
              <a:t> varchar = 'Daily'</a:t>
            </a:r>
          </a:p>
          <a:p>
            <a:pPr marL="0" indent="0">
              <a:buNone/>
            </a:pPr>
            <a:r>
              <a:rPr lang="en-US" dirty="0" smtClean="0"/>
              <a:t>exec </a:t>
            </a:r>
            <a:r>
              <a:rPr lang="en-US" dirty="0" err="1"/>
              <a:t>RPT_BatteryGroupedProduction</a:t>
            </a:r>
            <a:r>
              <a:rPr lang="en-US" dirty="0"/>
              <a:t> @</a:t>
            </a:r>
            <a:r>
              <a:rPr lang="en-US" dirty="0" err="1"/>
              <a:t>OrgId</a:t>
            </a:r>
            <a:r>
              <a:rPr lang="en-US" dirty="0"/>
              <a:t>, @</a:t>
            </a:r>
            <a:r>
              <a:rPr lang="en-US" dirty="0" err="1"/>
              <a:t>UserID</a:t>
            </a:r>
            <a:r>
              <a:rPr lang="en-US" dirty="0"/>
              <a:t>, @</a:t>
            </a:r>
            <a:r>
              <a:rPr lang="en-US" dirty="0" err="1"/>
              <a:t>BatteryIds</a:t>
            </a:r>
            <a:r>
              <a:rPr lang="en-US" dirty="0"/>
              <a:t>, @</a:t>
            </a:r>
            <a:r>
              <a:rPr lang="en-US" dirty="0" err="1"/>
              <a:t>StartDate</a:t>
            </a:r>
            <a:r>
              <a:rPr lang="en-US" dirty="0"/>
              <a:t>, @</a:t>
            </a:r>
            <a:r>
              <a:rPr lang="en-US" dirty="0" err="1"/>
              <a:t>EndDate</a:t>
            </a:r>
            <a:r>
              <a:rPr lang="en-US" dirty="0"/>
              <a:t>, @</a:t>
            </a:r>
            <a:r>
              <a:rPr lang="en-US" dirty="0" err="1"/>
              <a:t>GroupBy</a:t>
            </a:r>
            <a:r>
              <a:rPr lang="en-US" dirty="0"/>
              <a:t>, @</a:t>
            </a:r>
            <a:r>
              <a:rPr lang="en-US" dirty="0" smtClean="0"/>
              <a:t>Active</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274806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stub example </a:t>
            </a:r>
            <a:r>
              <a:rPr lang="en-US" dirty="0" smtClean="0"/>
              <a:t>2</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DECLARE @</a:t>
            </a:r>
            <a:r>
              <a:rPr lang="en-US" dirty="0" err="1"/>
              <a:t>WellIds</a:t>
            </a:r>
            <a:r>
              <a:rPr lang="en-US" dirty="0"/>
              <a:t> </a:t>
            </a:r>
            <a:r>
              <a:rPr lang="en-US" dirty="0" err="1"/>
              <a:t>IntegerArrayTableType</a:t>
            </a:r>
            <a:endParaRPr lang="en-US" dirty="0"/>
          </a:p>
          <a:p>
            <a:pPr marL="0" indent="0">
              <a:buNone/>
            </a:pPr>
            <a:r>
              <a:rPr lang="en-US" dirty="0"/>
              <a:t>DECLARE @</a:t>
            </a:r>
            <a:r>
              <a:rPr lang="en-US" dirty="0" err="1"/>
              <a:t>OrgID</a:t>
            </a:r>
            <a:r>
              <a:rPr lang="en-US" dirty="0"/>
              <a:t> </a:t>
            </a:r>
            <a:r>
              <a:rPr lang="en-US" dirty="0" err="1"/>
              <a:t>int</a:t>
            </a:r>
            <a:r>
              <a:rPr lang="en-US" dirty="0"/>
              <a:t> = 91</a:t>
            </a:r>
          </a:p>
          <a:p>
            <a:pPr marL="0" indent="0">
              <a:buNone/>
            </a:pPr>
            <a:r>
              <a:rPr lang="en-US" dirty="0"/>
              <a:t>DECLARE @Active </a:t>
            </a:r>
            <a:r>
              <a:rPr lang="en-US" dirty="0" err="1"/>
              <a:t>int</a:t>
            </a:r>
            <a:r>
              <a:rPr lang="en-US" dirty="0"/>
              <a:t> = 1</a:t>
            </a:r>
          </a:p>
          <a:p>
            <a:pPr marL="0" indent="0">
              <a:buNone/>
            </a:pPr>
            <a:r>
              <a:rPr lang="en-US" dirty="0"/>
              <a:t>DECLARE @</a:t>
            </a:r>
            <a:r>
              <a:rPr lang="en-US" dirty="0" err="1"/>
              <a:t>UserId</a:t>
            </a:r>
            <a:r>
              <a:rPr lang="en-US" dirty="0"/>
              <a:t> </a:t>
            </a:r>
            <a:r>
              <a:rPr lang="en-US" dirty="0" err="1"/>
              <a:t>int</a:t>
            </a:r>
            <a:r>
              <a:rPr lang="en-US" dirty="0"/>
              <a:t> = 1</a:t>
            </a:r>
          </a:p>
          <a:p>
            <a:pPr marL="0" indent="0">
              <a:buNone/>
            </a:pPr>
            <a:r>
              <a:rPr lang="en-US" dirty="0"/>
              <a:t>INSERT @</a:t>
            </a:r>
            <a:r>
              <a:rPr lang="en-US" dirty="0" err="1"/>
              <a:t>WellIds</a:t>
            </a:r>
            <a:r>
              <a:rPr lang="en-US" dirty="0"/>
              <a:t>(n) select distinct Id from Wells where </a:t>
            </a:r>
            <a:r>
              <a:rPr lang="en-US" dirty="0" err="1"/>
              <a:t>OrgId</a:t>
            </a:r>
            <a:r>
              <a:rPr lang="en-US" dirty="0"/>
              <a:t> = 91 and </a:t>
            </a:r>
            <a:r>
              <a:rPr lang="en-US" dirty="0" err="1"/>
              <a:t>FieldId</a:t>
            </a:r>
            <a:r>
              <a:rPr lang="en-US" dirty="0"/>
              <a:t> = 1724 </a:t>
            </a:r>
          </a:p>
          <a:p>
            <a:pPr marL="0" indent="0">
              <a:buNone/>
            </a:pPr>
            <a:r>
              <a:rPr lang="en-US" dirty="0"/>
              <a:t>DECLARE @</a:t>
            </a:r>
            <a:r>
              <a:rPr lang="en-US" dirty="0" err="1"/>
              <a:t>StartDate</a:t>
            </a:r>
            <a:r>
              <a:rPr lang="en-US" dirty="0"/>
              <a:t> varchar(10) = '4/1/2017'</a:t>
            </a:r>
          </a:p>
          <a:p>
            <a:pPr marL="0" indent="0">
              <a:buNone/>
            </a:pPr>
            <a:r>
              <a:rPr lang="en-US" dirty="0"/>
              <a:t>DECLARE @</a:t>
            </a:r>
            <a:r>
              <a:rPr lang="en-US" dirty="0" err="1"/>
              <a:t>EndDate</a:t>
            </a:r>
            <a:r>
              <a:rPr lang="en-US" dirty="0"/>
              <a:t> varchar(10) = '8/31/2017'</a:t>
            </a:r>
          </a:p>
          <a:p>
            <a:pPr marL="0" indent="0">
              <a:buNone/>
            </a:pPr>
            <a:r>
              <a:rPr lang="en-US" dirty="0"/>
              <a:t>DECLARE @</a:t>
            </a:r>
            <a:r>
              <a:rPr lang="en-US" dirty="0" err="1"/>
              <a:t>GroupBy</a:t>
            </a:r>
            <a:r>
              <a:rPr lang="en-US" dirty="0"/>
              <a:t> varchar = 'Monthly'</a:t>
            </a:r>
          </a:p>
          <a:p>
            <a:pPr marL="0" indent="0">
              <a:buNone/>
            </a:pPr>
            <a:r>
              <a:rPr lang="en-US" dirty="0" smtClean="0"/>
              <a:t>exec </a:t>
            </a:r>
            <a:r>
              <a:rPr lang="en-US" dirty="0"/>
              <a:t>[</a:t>
            </a:r>
            <a:r>
              <a:rPr lang="en-US" dirty="0" err="1"/>
              <a:t>RPT_ExportWellMonthlyProduction</a:t>
            </a:r>
            <a:r>
              <a:rPr lang="en-US" dirty="0"/>
              <a:t>] @</a:t>
            </a:r>
            <a:r>
              <a:rPr lang="en-US" dirty="0" err="1"/>
              <a:t>OrgId</a:t>
            </a:r>
            <a:r>
              <a:rPr lang="en-US" dirty="0"/>
              <a:t>, @</a:t>
            </a:r>
            <a:r>
              <a:rPr lang="en-US" dirty="0" err="1"/>
              <a:t>UserId</a:t>
            </a:r>
            <a:r>
              <a:rPr lang="en-US" dirty="0"/>
              <a:t>, @</a:t>
            </a:r>
            <a:r>
              <a:rPr lang="en-US" dirty="0" err="1"/>
              <a:t>WellIds</a:t>
            </a:r>
            <a:r>
              <a:rPr lang="en-US" dirty="0"/>
              <a:t>, @</a:t>
            </a:r>
            <a:r>
              <a:rPr lang="en-US" dirty="0" err="1"/>
              <a:t>StartDate</a:t>
            </a:r>
            <a:r>
              <a:rPr lang="en-US" dirty="0"/>
              <a:t>, @</a:t>
            </a:r>
            <a:r>
              <a:rPr lang="en-US" dirty="0" err="1"/>
              <a:t>EndDate</a:t>
            </a:r>
            <a:r>
              <a:rPr lang="en-US" dirty="0"/>
              <a:t>, @Active </a:t>
            </a:r>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576374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lstStyle/>
          <a:p>
            <a:r>
              <a:rPr lang="en-US" dirty="0" smtClean="0"/>
              <a:t>Giving back to the community</a:t>
            </a:r>
          </a:p>
          <a:p>
            <a:r>
              <a:rPr lang="en-US" dirty="0" smtClean="0"/>
              <a:t>I enjoy teaching</a:t>
            </a:r>
          </a:p>
          <a:p>
            <a:r>
              <a:rPr lang="en-US" dirty="0" smtClean="0"/>
              <a:t>I have taught short courses on </a:t>
            </a:r>
            <a:r>
              <a:rPr lang="en-US" dirty="0" err="1" smtClean="0"/>
              <a:t>Javascript</a:t>
            </a:r>
            <a:r>
              <a:rPr lang="en-US" dirty="0" smtClean="0"/>
              <a:t>, Java, SQL, Databases including how to debug and solve system level problems</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26222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This course assumes you know what a computer is and that is about it</a:t>
            </a:r>
          </a:p>
          <a:p>
            <a:r>
              <a:rPr lang="en-US" dirty="0" smtClean="0">
                <a:sym typeface="Wingdings"/>
              </a:rPr>
              <a:t>It will be helpful if you have Excel on your system</a:t>
            </a:r>
          </a:p>
          <a:p>
            <a:r>
              <a:rPr lang="en-US" dirty="0" smtClean="0">
                <a:sym typeface="Wingdings"/>
              </a:rPr>
              <a:t>You will not need to do any programming, this course is all about SQL, Data Wrangling and presentation of the data (using Excel </a:t>
            </a:r>
            <a:r>
              <a:rPr lang="mr-IN" dirty="0" smtClean="0">
                <a:sym typeface="Wingdings"/>
              </a:rPr>
              <a:t>–</a:t>
            </a:r>
            <a:r>
              <a:rPr lang="en-US" dirty="0" smtClean="0">
                <a:sym typeface="Wingdings"/>
              </a:rPr>
              <a:t> doing this in python and using machine learning is a topic for another course)</a:t>
            </a:r>
          </a:p>
          <a:p>
            <a:endParaRPr lang="en-US" dirty="0" smtClean="0">
              <a:sym typeface="Wingdings"/>
            </a:endParaRPr>
          </a:p>
          <a:p>
            <a:endParaRPr lang="en-US" dirty="0" smtClean="0">
              <a:sym typeface="Wingdings"/>
            </a:endParaRPr>
          </a:p>
          <a:p>
            <a:endParaRPr lang="en-US" dirty="0" smtClean="0">
              <a:sym typeface="Wingdings"/>
            </a:endParaRPr>
          </a:p>
          <a:p>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39355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will cover</a:t>
            </a:r>
            <a:endParaRPr lang="en-US" dirty="0"/>
          </a:p>
        </p:txBody>
      </p:sp>
      <p:sp>
        <p:nvSpPr>
          <p:cNvPr id="3" name="Content Placeholder 2"/>
          <p:cNvSpPr>
            <a:spLocks noGrp="1"/>
          </p:cNvSpPr>
          <p:nvPr>
            <p:ph idx="1"/>
          </p:nvPr>
        </p:nvSpPr>
        <p:spPr/>
        <p:txBody>
          <a:bodyPr/>
          <a:lstStyle/>
          <a:p>
            <a:r>
              <a:rPr lang="en-US" dirty="0" smtClean="0"/>
              <a:t>How to design and create a new database</a:t>
            </a:r>
          </a:p>
          <a:p>
            <a:r>
              <a:rPr lang="en-US" dirty="0" smtClean="0"/>
              <a:t>How to query, insert and update data</a:t>
            </a:r>
          </a:p>
          <a:p>
            <a:r>
              <a:rPr lang="en-US" dirty="0" smtClean="0"/>
              <a:t>How to modify tables after the database is created and you have data in your tables</a:t>
            </a:r>
          </a:p>
          <a:p>
            <a:r>
              <a:rPr lang="en-US" dirty="0" smtClean="0"/>
              <a:t>How to improve performance</a:t>
            </a:r>
          </a:p>
          <a:p>
            <a:r>
              <a:rPr lang="en-US" dirty="0" smtClean="0"/>
              <a:t>General Q &amp; A</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209008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need</a:t>
            </a:r>
            <a:endParaRPr lang="en-US" dirty="0"/>
          </a:p>
        </p:txBody>
      </p:sp>
      <p:sp>
        <p:nvSpPr>
          <p:cNvPr id="3" name="Content Placeholder 2"/>
          <p:cNvSpPr>
            <a:spLocks noGrp="1"/>
          </p:cNvSpPr>
          <p:nvPr>
            <p:ph idx="1"/>
          </p:nvPr>
        </p:nvSpPr>
        <p:spPr>
          <a:xfrm>
            <a:off x="1451579" y="2015732"/>
            <a:ext cx="9603275" cy="3450613"/>
          </a:xfrm>
        </p:spPr>
        <p:txBody>
          <a:bodyPr/>
          <a:lstStyle/>
          <a:p>
            <a:r>
              <a:rPr lang="en-US" dirty="0" smtClean="0"/>
              <a:t>SQL Server Developer Edition (free download)</a:t>
            </a:r>
          </a:p>
          <a:p>
            <a:r>
              <a:rPr lang="en-US" dirty="0" smtClean="0"/>
              <a:t>SQL Server Management Studio (free download)</a:t>
            </a:r>
          </a:p>
          <a:p>
            <a:r>
              <a:rPr lang="en-US" dirty="0" smtClean="0"/>
              <a:t>A laptop running Windows 10 (home or professional)</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54049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database</a:t>
            </a:r>
            <a:endParaRPr lang="en-US" dirty="0"/>
          </a:p>
        </p:txBody>
      </p:sp>
      <p:sp>
        <p:nvSpPr>
          <p:cNvPr id="3" name="Content Placeholder 2"/>
          <p:cNvSpPr>
            <a:spLocks noGrp="1"/>
          </p:cNvSpPr>
          <p:nvPr>
            <p:ph idx="1"/>
          </p:nvPr>
        </p:nvSpPr>
        <p:spPr/>
        <p:txBody>
          <a:bodyPr/>
          <a:lstStyle/>
          <a:p>
            <a:r>
              <a:rPr lang="en-US" dirty="0" smtClean="0"/>
              <a:t>A collection of data organized for easy and fast retrieval of structured data</a:t>
            </a:r>
          </a:p>
          <a:p>
            <a:r>
              <a:rPr lang="en-US" dirty="0" smtClean="0"/>
              <a:t>Some examples of data by industry</a:t>
            </a:r>
          </a:p>
          <a:p>
            <a:pPr lvl="1"/>
            <a:r>
              <a:rPr lang="en-US" dirty="0" smtClean="0"/>
              <a:t>Oil and Gas</a:t>
            </a:r>
          </a:p>
          <a:p>
            <a:pPr lvl="1"/>
            <a:r>
              <a:rPr lang="en-US" dirty="0" smtClean="0"/>
              <a:t>Inventory Control</a:t>
            </a:r>
          </a:p>
          <a:p>
            <a:pPr lvl="1"/>
            <a:r>
              <a:rPr lang="en-US" dirty="0" smtClean="0"/>
              <a:t>Banking</a:t>
            </a:r>
          </a:p>
          <a:p>
            <a:pPr lvl="1"/>
            <a:r>
              <a:rPr lang="en-US" dirty="0" smtClean="0"/>
              <a:t>Radioactive Waste Tracking (temporal databases)</a:t>
            </a:r>
          </a:p>
          <a:p>
            <a:pPr lvl="1"/>
            <a:r>
              <a:rPr lang="en-US" dirty="0" smtClean="0"/>
              <a:t>Benefits Tracking</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48971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a:t>
            </a:r>
            <a:r>
              <a:rPr lang="en-US" dirty="0" err="1" smtClean="0"/>
              <a:t>DESign</a:t>
            </a:r>
            <a:r>
              <a:rPr lang="en-US" dirty="0" smtClean="0"/>
              <a:t> considerations</a:t>
            </a:r>
            <a:endParaRPr lang="en-US" dirty="0"/>
          </a:p>
        </p:txBody>
      </p:sp>
      <p:sp>
        <p:nvSpPr>
          <p:cNvPr id="3" name="Content Placeholder 2"/>
          <p:cNvSpPr>
            <a:spLocks noGrp="1"/>
          </p:cNvSpPr>
          <p:nvPr>
            <p:ph idx="1"/>
          </p:nvPr>
        </p:nvSpPr>
        <p:spPr/>
        <p:txBody>
          <a:bodyPr/>
          <a:lstStyle/>
          <a:p>
            <a:r>
              <a:rPr lang="en-US" dirty="0" smtClean="0"/>
              <a:t>How to organize data</a:t>
            </a:r>
          </a:p>
          <a:p>
            <a:r>
              <a:rPr lang="en-US" dirty="0" smtClean="0"/>
              <a:t>What is an Entity</a:t>
            </a:r>
          </a:p>
          <a:p>
            <a:r>
              <a:rPr lang="en-US" dirty="0" smtClean="0"/>
              <a:t>What is an Attribute of an Entity</a:t>
            </a:r>
          </a:p>
          <a:p>
            <a:r>
              <a:rPr lang="en-US" dirty="0" smtClean="0"/>
              <a:t>How to think to get a good design</a:t>
            </a:r>
          </a:p>
          <a:p>
            <a:r>
              <a:rPr lang="en-US" dirty="0" smtClean="0"/>
              <a:t>Thinking from a programmers perspective</a:t>
            </a:r>
          </a:p>
          <a:p>
            <a:r>
              <a:rPr lang="en-US" dirty="0" smtClean="0"/>
              <a:t>Thinking from a DBA perspective</a:t>
            </a:r>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540274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query</a:t>
            </a:r>
            <a:endParaRPr lang="en-US" dirty="0"/>
          </a:p>
        </p:txBody>
      </p:sp>
      <p:sp>
        <p:nvSpPr>
          <p:cNvPr id="3" name="Content Placeholder 2"/>
          <p:cNvSpPr>
            <a:spLocks noGrp="1"/>
          </p:cNvSpPr>
          <p:nvPr>
            <p:ph idx="1"/>
          </p:nvPr>
        </p:nvSpPr>
        <p:spPr/>
        <p:txBody>
          <a:bodyPr>
            <a:normAutofit lnSpcReduction="10000"/>
          </a:bodyPr>
          <a:lstStyle/>
          <a:p>
            <a:r>
              <a:rPr lang="en-US" dirty="0" smtClean="0"/>
              <a:t>A query is asking a question of a database</a:t>
            </a:r>
          </a:p>
          <a:p>
            <a:r>
              <a:rPr lang="en-US" dirty="0" smtClean="0"/>
              <a:t>Examples:</a:t>
            </a:r>
          </a:p>
          <a:p>
            <a:pPr lvl="1"/>
            <a:r>
              <a:rPr lang="en-US" dirty="0" smtClean="0"/>
              <a:t>How many wells with a downtime of at least 12 hours in the last month</a:t>
            </a:r>
          </a:p>
          <a:p>
            <a:pPr lvl="1"/>
            <a:r>
              <a:rPr lang="en-US" dirty="0" smtClean="0"/>
              <a:t>Give me the total amount of Oil, Water and Gas produced for a given well in the last 2 days</a:t>
            </a:r>
          </a:p>
          <a:p>
            <a:pPr lvl="1"/>
            <a:r>
              <a:rPr lang="en-US" dirty="0" smtClean="0"/>
              <a:t>Give me a list of the wells that have a downtime of 24 hours but seem to be producing for the last month</a:t>
            </a:r>
          </a:p>
          <a:p>
            <a:pPr lvl="1"/>
            <a:r>
              <a:rPr lang="en-US" dirty="0" smtClean="0"/>
              <a:t>How many users are there in each role for a given organization including roles with no users</a:t>
            </a:r>
          </a:p>
          <a:p>
            <a:pPr lvl="1"/>
            <a:r>
              <a:rPr lang="en-US" dirty="0" smtClean="0"/>
              <a:t>Tell me who created a given well, and who last updated the well and when the well was updated</a:t>
            </a:r>
            <a:endParaRPr lang="en-US" dirty="0"/>
          </a:p>
        </p:txBody>
      </p:sp>
      <p:sp>
        <p:nvSpPr>
          <p:cNvPr id="4" name="Footer Placeholder 3"/>
          <p:cNvSpPr>
            <a:spLocks noGrp="1"/>
          </p:cNvSpPr>
          <p:nvPr>
            <p:ph type="ftr" sz="quarter" idx="11"/>
          </p:nvPr>
        </p:nvSpPr>
        <p:spPr/>
        <p:txBody>
          <a:bodyPr/>
          <a:lstStyle/>
          <a:p>
            <a:r>
              <a:rPr lang="en-US" smtClean="0"/>
              <a:t>Youniforge Consulting Group - Sunil Khandwala</a:t>
            </a:r>
            <a:endParaRPr lang="en-US" dirty="0"/>
          </a:p>
        </p:txBody>
      </p:sp>
    </p:spTree>
    <p:extLst>
      <p:ext uri="{BB962C8B-B14F-4D97-AF65-F5344CB8AC3E}">
        <p14:creationId xmlns:p14="http://schemas.microsoft.com/office/powerpoint/2010/main" val="1666689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595</TotalTime>
  <Words>1624</Words>
  <Application>Microsoft Macintosh PowerPoint</Application>
  <PresentationFormat>Widescreen</PresentationFormat>
  <Paragraphs>210</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Calisto MT</vt:lpstr>
      <vt:lpstr>Gill Sans MT</vt:lpstr>
      <vt:lpstr>Mangal</vt:lpstr>
      <vt:lpstr>Wingdings</vt:lpstr>
      <vt:lpstr>Arial</vt:lpstr>
      <vt:lpstr>Gallery</vt:lpstr>
      <vt:lpstr>SQL and Database Training</vt:lpstr>
      <vt:lpstr>About Me</vt:lpstr>
      <vt:lpstr>Why am I doing this</vt:lpstr>
      <vt:lpstr>Assumptions</vt:lpstr>
      <vt:lpstr>What we will cover</vt:lpstr>
      <vt:lpstr>What you will need</vt:lpstr>
      <vt:lpstr>What is a database</vt:lpstr>
      <vt:lpstr>Database DESign considerations</vt:lpstr>
      <vt:lpstr>What is a query</vt:lpstr>
      <vt:lpstr>The basic toolkit</vt:lpstr>
      <vt:lpstr>Finding out info about a table</vt:lpstr>
      <vt:lpstr>SQL</vt:lpstr>
      <vt:lpstr>PRACTICE session - beginner</vt:lpstr>
      <vt:lpstr>Practice session - intermediate</vt:lpstr>
      <vt:lpstr>Practice Session – ADVANCED</vt:lpstr>
      <vt:lpstr>Idempotent Queries</vt:lpstr>
      <vt:lpstr>Idempotent Add Column</vt:lpstr>
      <vt:lpstr>Idempotent Remove Column</vt:lpstr>
      <vt:lpstr>Idempotent Inserts</vt:lpstr>
      <vt:lpstr>Idempotent Inserts</vt:lpstr>
      <vt:lpstr>Idempotent Updates</vt:lpstr>
      <vt:lpstr>Performance Tooltip</vt:lpstr>
      <vt:lpstr>Execution Plan</vt:lpstr>
      <vt:lpstr>Exercises</vt:lpstr>
      <vt:lpstr>Test Stubs</vt:lpstr>
      <vt:lpstr>Test stub example 1</vt:lpstr>
      <vt:lpstr>Test stub example 2</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Training</dc:title>
  <dc:creator>Sunil Khandwala</dc:creator>
  <cp:lastModifiedBy>Sunil Khandwala</cp:lastModifiedBy>
  <cp:revision>27</cp:revision>
  <dcterms:created xsi:type="dcterms:W3CDTF">2017-08-17T18:31:20Z</dcterms:created>
  <dcterms:modified xsi:type="dcterms:W3CDTF">2018-03-15T05:47:30Z</dcterms:modified>
</cp:coreProperties>
</file>